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60" r:id="rId4"/>
    <p:sldId id="261" r:id="rId5"/>
    <p:sldId id="258" r:id="rId6"/>
    <p:sldId id="263" r:id="rId7"/>
    <p:sldId id="338" r:id="rId8"/>
    <p:sldId id="267" r:id="rId9"/>
    <p:sldId id="272" r:id="rId10"/>
    <p:sldId id="268" r:id="rId11"/>
    <p:sldId id="458" r:id="rId12"/>
    <p:sldId id="270" r:id="rId13"/>
    <p:sldId id="271" r:id="rId14"/>
    <p:sldId id="273" r:id="rId15"/>
    <p:sldId id="277" r:id="rId16"/>
    <p:sldId id="280" r:id="rId17"/>
    <p:sldId id="281" r:id="rId18"/>
    <p:sldId id="284" r:id="rId19"/>
    <p:sldId id="285" r:id="rId20"/>
    <p:sldId id="278" r:id="rId21"/>
    <p:sldId id="286" r:id="rId22"/>
    <p:sldId id="290" r:id="rId23"/>
    <p:sldId id="289" r:id="rId24"/>
    <p:sldId id="279" r:id="rId25"/>
    <p:sldId id="291" r:id="rId26"/>
    <p:sldId id="274" r:id="rId27"/>
    <p:sldId id="276" r:id="rId28"/>
    <p:sldId id="269" r:id="rId29"/>
    <p:sldId id="468" r:id="rId30"/>
    <p:sldId id="292" r:id="rId31"/>
    <p:sldId id="466" r:id="rId32"/>
    <p:sldId id="459" r:id="rId33"/>
    <p:sldId id="293" r:id="rId34"/>
    <p:sldId id="297" r:id="rId35"/>
    <p:sldId id="298" r:id="rId36"/>
    <p:sldId id="299" r:id="rId37"/>
    <p:sldId id="300" r:id="rId38"/>
    <p:sldId id="461" r:id="rId39"/>
    <p:sldId id="301" r:id="rId40"/>
    <p:sldId id="462" r:id="rId41"/>
    <p:sldId id="312" r:id="rId42"/>
    <p:sldId id="313" r:id="rId43"/>
    <p:sldId id="464" r:id="rId44"/>
    <p:sldId id="465" r:id="rId45"/>
    <p:sldId id="463" r:id="rId46"/>
    <p:sldId id="315" r:id="rId47"/>
    <p:sldId id="467" r:id="rId48"/>
    <p:sldId id="316" r:id="rId49"/>
    <p:sldId id="469" r:id="rId50"/>
    <p:sldId id="294" r:id="rId51"/>
    <p:sldId id="471" r:id="rId52"/>
    <p:sldId id="470" r:id="rId53"/>
    <p:sldId id="472" r:id="rId54"/>
    <p:sldId id="317" r:id="rId55"/>
    <p:sldId id="287" r:id="rId56"/>
    <p:sldId id="473" r:id="rId57"/>
    <p:sldId id="318" r:id="rId58"/>
    <p:sldId id="319" r:id="rId59"/>
    <p:sldId id="322" r:id="rId60"/>
    <p:sldId id="324" r:id="rId61"/>
    <p:sldId id="326" r:id="rId62"/>
    <p:sldId id="325" r:id="rId63"/>
    <p:sldId id="323" r:id="rId64"/>
    <p:sldId id="327" r:id="rId65"/>
    <p:sldId id="328" r:id="rId66"/>
    <p:sldId id="330" r:id="rId67"/>
    <p:sldId id="329" r:id="rId68"/>
    <p:sldId id="331" r:id="rId69"/>
    <p:sldId id="332" r:id="rId70"/>
    <p:sldId id="474" r:id="rId71"/>
    <p:sldId id="334" r:id="rId72"/>
    <p:sldId id="337" r:id="rId73"/>
    <p:sldId id="333" r:id="rId74"/>
    <p:sldId id="259" r:id="rId75"/>
    <p:sldId id="262" r:id="rId76"/>
    <p:sldId id="266" r:id="rId77"/>
    <p:sldId id="264" r:id="rId78"/>
    <p:sldId id="339" r:id="rId79"/>
    <p:sldId id="457" r:id="rId80"/>
    <p:sldId id="456" r:id="rId81"/>
    <p:sldId id="335" r:id="rId82"/>
    <p:sldId id="336" r:id="rId83"/>
    <p:sldId id="265" r:id="rId84"/>
    <p:sldId id="321" r:id="rId85"/>
    <p:sldId id="32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83094"/>
  </p:normalViewPr>
  <p:slideViewPr>
    <p:cSldViewPr snapToGrid="0" snapToObjects="1">
      <p:cViewPr varScale="1">
        <p:scale>
          <a:sx n="84" d="100"/>
          <a:sy n="8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4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133360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</a:t>
            </a:r>
          </a:p>
        </p:txBody>
      </p:sp>
    </p:spTree>
    <p:extLst>
      <p:ext uri="{BB962C8B-B14F-4D97-AF65-F5344CB8AC3E}">
        <p14:creationId xmlns:p14="http://schemas.microsoft.com/office/powerpoint/2010/main" val="46020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 </a:t>
            </a:r>
            <a:r>
              <a:rPr lang="en-US" sz="3200" dirty="0">
                <a:solidFill>
                  <a:srgbClr val="7030A0"/>
                </a:solidFill>
              </a:rPr>
              <a:t>(mostly microbes)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DC27-0FC1-AF4A-90E1-12B9D3F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1" y="1955883"/>
            <a:ext cx="1970593" cy="130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BD13F-42EB-D74C-81DC-794D1ACB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26" y="1955884"/>
            <a:ext cx="1977484" cy="130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BC6D-F32D-7441-A8E0-AA0F8057DFFD}"/>
              </a:ext>
            </a:extLst>
          </p:cNvPr>
          <p:cNvSpPr txBox="1"/>
          <p:nvPr/>
        </p:nvSpPr>
        <p:spPr>
          <a:xfrm>
            <a:off x="188861" y="2886595"/>
            <a:ext cx="951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307C-95FD-CF40-976C-F3E380385A1C}"/>
              </a:ext>
            </a:extLst>
          </p:cNvPr>
          <p:cNvSpPr txBox="1"/>
          <p:nvPr/>
        </p:nvSpPr>
        <p:spPr>
          <a:xfrm>
            <a:off x="2223618" y="2886595"/>
            <a:ext cx="6960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09EC-C83C-764C-9EC8-7A171A35D923}"/>
              </a:ext>
            </a:extLst>
          </p:cNvPr>
          <p:cNvSpPr txBox="1"/>
          <p:nvPr/>
        </p:nvSpPr>
        <p:spPr>
          <a:xfrm>
            <a:off x="22644" y="6488668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" y="1559254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ACB9C-9611-4C48-950B-59A6BCCE0EC9}"/>
              </a:ext>
            </a:extLst>
          </p:cNvPr>
          <p:cNvSpPr txBox="1"/>
          <p:nvPr/>
        </p:nvSpPr>
        <p:spPr>
          <a:xfrm>
            <a:off x="8434316" y="3493827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Via microbes or plants</a:t>
            </a:r>
          </a:p>
        </p:txBody>
      </p:sp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+ Nitrification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26974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83820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6D31-C730-704E-8D61-CF26F0CFA9A9}"/>
              </a:ext>
            </a:extLst>
          </p:cNvPr>
          <p:cNvSpPr txBox="1"/>
          <p:nvPr/>
        </p:nvSpPr>
        <p:spPr>
          <a:xfrm>
            <a:off x="8898339" y="3739487"/>
            <a:ext cx="302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Whether you have net mineralization or assimilation depends on the environment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High N = mineralization</a:t>
            </a:r>
          </a:p>
          <a:p>
            <a:r>
              <a:rPr lang="en-US" dirty="0">
                <a:solidFill>
                  <a:srgbClr val="7030A0"/>
                </a:solidFill>
              </a:rPr>
              <a:t>Low N = assimilation</a:t>
            </a:r>
          </a:p>
        </p:txBody>
      </p:sp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F2D19405-D47F-344B-8236-C8BEB667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120" y="1325881"/>
            <a:ext cx="909828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Total amount of N released by mineralization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Gross – immobilization – losses 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Net mineralization = available for plant uptake</a:t>
            </a:r>
          </a:p>
        </p:txBody>
      </p:sp>
    </p:spTree>
    <p:extLst>
      <p:ext uri="{BB962C8B-B14F-4D97-AF65-F5344CB8AC3E}">
        <p14:creationId xmlns:p14="http://schemas.microsoft.com/office/powerpoint/2010/main" val="323283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9661-BDCC-6440-9A13-527E477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above- and belowground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3B5C6-BDB1-3046-9C10-43B3363FE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Taken up by mycorrhizae</a:t>
            </a:r>
          </a:p>
        </p:txBody>
      </p:sp>
    </p:spTree>
    <p:extLst>
      <p:ext uri="{BB962C8B-B14F-4D97-AF65-F5344CB8AC3E}">
        <p14:creationId xmlns:p14="http://schemas.microsoft.com/office/powerpoint/2010/main" val="290575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(primarily 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Mineralized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02000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Mineralized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36525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 dirty="0"/>
              <a:t>Fate of NH</a:t>
            </a:r>
            <a:r>
              <a:rPr lang="en-US" altLang="en-US" sz="8000" b="1" baseline="-25000" dirty="0"/>
              <a:t>4</a:t>
            </a:r>
            <a:r>
              <a:rPr lang="en-US" altLang="en-US" sz="8000" b="1" baseline="30000" dirty="0"/>
              <a:t>+</a:t>
            </a:r>
            <a:r>
              <a:rPr lang="en-US" altLang="en-US" sz="8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08081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Nitrified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16543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microbes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plants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23943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by plants</a:t>
            </a:r>
          </a:p>
        </p:txBody>
      </p:sp>
    </p:spTree>
    <p:extLst>
      <p:ext uri="{BB962C8B-B14F-4D97-AF65-F5344CB8AC3E}">
        <p14:creationId xmlns:p14="http://schemas.microsoft.com/office/powerpoint/2010/main" val="29601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>
            <a:cxnSpLocks/>
            <a:stCxn id="64521" idx="1"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Assimilated by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Denitrified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</a:t>
            </a:r>
          </a:p>
        </p:txBody>
      </p:sp>
    </p:spTree>
    <p:extLst>
      <p:ext uri="{BB962C8B-B14F-4D97-AF65-F5344CB8AC3E}">
        <p14:creationId xmlns:p14="http://schemas.microsoft.com/office/powerpoint/2010/main" val="1039517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0">
            <a:extLst>
              <a:ext uri="{FF2B5EF4-FFF2-40B4-BE49-F238E27FC236}">
                <a16:creationId xmlns:a16="http://schemas.microsoft.com/office/drawing/2014/main" id="{A2FE45CD-0878-C043-94CF-4ECC6EC5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1864DD8-2CA5-BE43-ABF3-5CA24917BC15}"/>
              </a:ext>
            </a:extLst>
          </p:cNvPr>
          <p:cNvCxnSpPr>
            <a:cxnSpLocks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35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CE4-BAFC-BE4E-9195-10F3C2E0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N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C918-1EAC-0C4F-A210-F876248C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8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654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520" y="6488112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Scott &amp; Binkley 1997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10F24-49BA-324B-96B8-3FE6FA7C209B}"/>
              </a:ext>
            </a:extLst>
          </p:cNvPr>
          <p:cNvSpPr txBox="1"/>
          <p:nvPr/>
        </p:nvSpPr>
        <p:spPr>
          <a:xfrm>
            <a:off x="7559040" y="222504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Litter quality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80068-CC21-7840-B875-0E904E5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03"/>
          <a:stretch/>
        </p:blipFill>
        <p:spPr>
          <a:xfrm>
            <a:off x="1350471" y="0"/>
            <a:ext cx="35872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C4188-BA2C-C14A-9F23-21127579E385}"/>
              </a:ext>
            </a:extLst>
          </p:cNvPr>
          <p:cNvSpPr/>
          <p:nvPr/>
        </p:nvSpPr>
        <p:spPr>
          <a:xfrm>
            <a:off x="2514600" y="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7E9C-08F6-E148-85E9-0D8EC45080C5}"/>
              </a:ext>
            </a:extLst>
          </p:cNvPr>
          <p:cNvSpPr/>
          <p:nvPr/>
        </p:nvSpPr>
        <p:spPr>
          <a:xfrm>
            <a:off x="2514600" y="358140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2E180-E9A8-3B4C-BC6A-6358F4472A20}"/>
              </a:ext>
            </a:extLst>
          </p:cNvPr>
          <p:cNvSpPr txBox="1"/>
          <p:nvPr/>
        </p:nvSpPr>
        <p:spPr>
          <a:xfrm>
            <a:off x="5669280" y="239268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Temperature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1458750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organisms manipulate the speed of N cycling?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6032310" y="1285874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9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2006220" y="1791268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351-A576-B04D-9265-B80C95F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 enters systems through recycling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706B-0500-B544-87FC-D72415B9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7" y="1690688"/>
            <a:ext cx="3860785" cy="5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96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1405719" y="3630304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1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4219-F2AC-4E4A-86CB-62961A1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have a ton of 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8A73-48AB-964E-B0D8-CBB67BAF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0" y="1690688"/>
            <a:ext cx="5006275" cy="490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06A4A-7A70-6543-B75A-A86ED416FD5B}"/>
              </a:ext>
            </a:extLst>
          </p:cNvPr>
          <p:cNvSpPr txBox="1"/>
          <p:nvPr/>
        </p:nvSpPr>
        <p:spPr>
          <a:xfrm>
            <a:off x="6111241" y="2101755"/>
            <a:ext cx="5852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Microbial P = 20-30% total ecosystem P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N = 4% total ecosystem N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C = 2% total ecosystem C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Microbial N:P = 7:1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Plant N:P = 28:1</a:t>
            </a:r>
          </a:p>
        </p:txBody>
      </p:sp>
    </p:spTree>
    <p:extLst>
      <p:ext uri="{BB962C8B-B14F-4D97-AF65-F5344CB8AC3E}">
        <p14:creationId xmlns:p14="http://schemas.microsoft.com/office/powerpoint/2010/main" val="2215006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N:P tends to increase with organism size…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2EA97-DA34-7B41-A833-E9C1EDC8CBBA}"/>
              </a:ext>
            </a:extLst>
          </p:cNvPr>
          <p:cNvCxnSpPr/>
          <p:nvPr/>
        </p:nvCxnSpPr>
        <p:spPr>
          <a:xfrm>
            <a:off x="7014949" y="2402006"/>
            <a:ext cx="259308" cy="13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C6D6E7-C13D-624B-8382-287D63B618CD}"/>
              </a:ext>
            </a:extLst>
          </p:cNvPr>
          <p:cNvSpPr/>
          <p:nvPr/>
        </p:nvSpPr>
        <p:spPr>
          <a:xfrm>
            <a:off x="6878472" y="2265528"/>
            <a:ext cx="2238232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C1C-C631-0F4D-8950-BAF71790A200}"/>
              </a:ext>
            </a:extLst>
          </p:cNvPr>
          <p:cNvSpPr/>
          <p:nvPr/>
        </p:nvSpPr>
        <p:spPr>
          <a:xfrm>
            <a:off x="5895833" y="4333310"/>
            <a:ext cx="2238232" cy="11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vertebrates are weird!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AC3F-9E78-DF4D-B93C-89CE1F8E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"/>
          <a:stretch/>
        </p:blipFill>
        <p:spPr>
          <a:xfrm>
            <a:off x="2432050" y="1690688"/>
            <a:ext cx="7327900" cy="49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3657600" y="3534769"/>
            <a:ext cx="3138985" cy="2674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8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6F1B-C452-3445-9A5D-D9A7EB3B26D1}"/>
              </a:ext>
            </a:extLst>
          </p:cNvPr>
          <p:cNvSpPr txBox="1"/>
          <p:nvPr/>
        </p:nvSpPr>
        <p:spPr>
          <a:xfrm>
            <a:off x="9075761" y="2348149"/>
            <a:ext cx="2811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Exchange P for C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Define the plant-soil P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</p:spTree>
    <p:extLst>
      <p:ext uri="{BB962C8B-B14F-4D97-AF65-F5344CB8AC3E}">
        <p14:creationId xmlns:p14="http://schemas.microsoft.com/office/powerpoint/2010/main" val="65435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A3E988-BC2A-5C44-BDB2-0CFEA0B7499A}"/>
              </a:ext>
            </a:extLst>
          </p:cNvPr>
          <p:cNvSpPr/>
          <p:nvPr/>
        </p:nvSpPr>
        <p:spPr>
          <a:xfrm>
            <a:off x="3790950" y="3753134"/>
            <a:ext cx="4411354" cy="614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55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38F8D-CAB0-9449-AD62-51FFE31FA0B3}"/>
              </a:ext>
            </a:extLst>
          </p:cNvPr>
          <p:cNvSpPr txBox="1"/>
          <p:nvPr/>
        </p:nvSpPr>
        <p:spPr>
          <a:xfrm>
            <a:off x="9235440" y="3677066"/>
            <a:ext cx="1848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Vesicle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(storage)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8466-6071-7240-B30F-E8F27CE752C5}"/>
              </a:ext>
            </a:extLst>
          </p:cNvPr>
          <p:cNvSpPr txBox="1"/>
          <p:nvPr/>
        </p:nvSpPr>
        <p:spPr>
          <a:xfrm>
            <a:off x="9235440" y="2145268"/>
            <a:ext cx="26829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Arbuscule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(exchange site)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EEF1-B793-2B49-9F96-743EBB84D6A1}"/>
              </a:ext>
            </a:extLst>
          </p:cNvPr>
          <p:cNvCxnSpPr>
            <a:stCxn id="6" idx="1"/>
          </p:cNvCxnSpPr>
          <p:nvPr/>
        </p:nvCxnSpPr>
        <p:spPr>
          <a:xfrm flipH="1">
            <a:off x="7848600" y="4277231"/>
            <a:ext cx="1386840" cy="157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E9FF-CE23-2D45-906C-4C720333385C}"/>
              </a:ext>
            </a:extLst>
          </p:cNvPr>
          <p:cNvCxnSpPr>
            <a:cxnSpLocks/>
          </p:cNvCxnSpPr>
          <p:nvPr/>
        </p:nvCxnSpPr>
        <p:spPr>
          <a:xfrm flipH="1">
            <a:off x="5806440" y="2714281"/>
            <a:ext cx="3345180" cy="266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93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6B53E-3BAD-0848-A2D4-1195B9DB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C0E36-CBCB-F149-B3C2-6014453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443"/>
            <a:ext cx="12192000" cy="406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E4DEC-2698-1946-ABC6-3546FCB9A209}"/>
              </a:ext>
            </a:extLst>
          </p:cNvPr>
          <p:cNvSpPr txBox="1"/>
          <p:nvPr/>
        </p:nvSpPr>
        <p:spPr>
          <a:xfrm>
            <a:off x="586854" y="5909481"/>
            <a:ext cx="487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Ectomycorrhizae</a:t>
            </a:r>
            <a:r>
              <a:rPr lang="en-US" sz="2000" dirty="0">
                <a:solidFill>
                  <a:srgbClr val="FF0000"/>
                </a:solidFill>
              </a:rPr>
              <a:t> get relatively more N than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0099-7C28-9E42-A175-487AAA467C8D}"/>
              </a:ext>
            </a:extLst>
          </p:cNvPr>
          <p:cNvSpPr txBox="1"/>
          <p:nvPr/>
        </p:nvSpPr>
        <p:spPr>
          <a:xfrm>
            <a:off x="6225654" y="5909481"/>
            <a:ext cx="561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Arbuscular mycorrhizae get relatively more P than N</a:t>
            </a:r>
          </a:p>
        </p:txBody>
      </p:sp>
    </p:spTree>
    <p:extLst>
      <p:ext uri="{BB962C8B-B14F-4D97-AF65-F5344CB8AC3E}">
        <p14:creationId xmlns:p14="http://schemas.microsoft.com/office/powerpoint/2010/main" val="2806681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CD7-B8E5-E748-B53D-8F2BD4F6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binds to things, is more available at moderate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5BDC6-CE21-6849-B5A8-A0AB74C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074554"/>
            <a:ext cx="6680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1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9" b="50647"/>
          <a:stretch/>
        </p:blipFill>
        <p:spPr>
          <a:xfrm>
            <a:off x="1021080" y="1380245"/>
            <a:ext cx="6235085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28642-4CFF-2C47-8627-448180B612D6}"/>
              </a:ext>
            </a:extLst>
          </p:cNvPr>
          <p:cNvSpPr txBox="1"/>
          <p:nvPr/>
        </p:nvSpPr>
        <p:spPr>
          <a:xfrm>
            <a:off x="7571248" y="2468880"/>
            <a:ext cx="414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From agriculture and fossil fuel burning</a:t>
            </a:r>
          </a:p>
        </p:txBody>
      </p:sp>
    </p:spTree>
    <p:extLst>
      <p:ext uri="{BB962C8B-B14F-4D97-AF65-F5344CB8AC3E}">
        <p14:creationId xmlns:p14="http://schemas.microsoft.com/office/powerpoint/2010/main" val="3332992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653"/>
          <a:stretch/>
        </p:blipFill>
        <p:spPr bwMode="auto">
          <a:xfrm>
            <a:off x="3660686" y="1690688"/>
            <a:ext cx="4870628" cy="29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4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70"/>
          <a:stretch/>
        </p:blipFill>
        <p:spPr bwMode="auto">
          <a:xfrm>
            <a:off x="3660686" y="1690688"/>
            <a:ext cx="4870628" cy="49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266406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7285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E81B3B-9C7F-4749-B218-21C7448A3444}"/>
              </a:ext>
            </a:extLst>
          </p:cNvPr>
          <p:cNvSpPr/>
          <p:nvPr/>
        </p:nvSpPr>
        <p:spPr>
          <a:xfrm>
            <a:off x="6717284" y="5650173"/>
            <a:ext cx="1814029" cy="3957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8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5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1035</Words>
  <Application>Microsoft Macintosh PowerPoint</Application>
  <PresentationFormat>Widescreen</PresentationFormat>
  <Paragraphs>249</Paragraphs>
  <Slides>85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(primarily N and P)</vt:lpstr>
      <vt:lpstr>Nutrient cycling</vt:lpstr>
      <vt:lpstr>Nutrients cycle through ecosystems differently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PowerPoint Presentation</vt:lpstr>
      <vt:lpstr>Assimilation: Inorganic N  Organic N Mineralization: Organic N  Inorganic N</vt:lpstr>
      <vt:lpstr>PowerPoint Presentation</vt:lpstr>
      <vt:lpstr>Linking above- and belowground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Fate of DON</vt:lpstr>
      <vt:lpstr>PowerPoint Presentation</vt:lpstr>
      <vt:lpstr>Fate of DON</vt:lpstr>
      <vt:lpstr>PowerPoint Presentation</vt:lpstr>
      <vt:lpstr>PowerPoint Presentation</vt:lpstr>
      <vt:lpstr>Fate of DON</vt:lpstr>
      <vt:lpstr>PowerPoint Presentation</vt:lpstr>
      <vt:lpstr>Fate of NH4+</vt:lpstr>
      <vt:lpstr>PowerPoint Presentation</vt:lpstr>
      <vt:lpstr>Fate of NH4+</vt:lpstr>
      <vt:lpstr>PowerPoint Presentation</vt:lpstr>
      <vt:lpstr>Fate of NO3</vt:lpstr>
      <vt:lpstr>PowerPoint Presentation</vt:lpstr>
      <vt:lpstr>Fate of NO3</vt:lpstr>
      <vt:lpstr>PowerPoint Presentation</vt:lpstr>
      <vt:lpstr>Speed of N cycling</vt:lpstr>
      <vt:lpstr>PowerPoint Presentation</vt:lpstr>
      <vt:lpstr>PowerPoint Presentation</vt:lpstr>
      <vt:lpstr>PowerPoint Presentation</vt:lpstr>
      <vt:lpstr>PowerPoint Presentation</vt:lpstr>
      <vt:lpstr>Why might organisms manipulate the speed of N cycling?</vt:lpstr>
      <vt:lpstr>PowerPoint Presentation</vt:lpstr>
      <vt:lpstr>PowerPoint Presentation</vt:lpstr>
      <vt:lpstr>PowerPoint Presentation</vt:lpstr>
      <vt:lpstr>Most P enters systems through recycling</vt:lpstr>
      <vt:lpstr>PowerPoint Presentation</vt:lpstr>
      <vt:lpstr>Microbes have a ton of P!</vt:lpstr>
      <vt:lpstr>N:P tends to increase with organism size…</vt:lpstr>
      <vt:lpstr>…but vertebrates are weird!</vt:lpstr>
      <vt:lpstr>PowerPoint Presentation</vt:lpstr>
      <vt:lpstr>PowerPoint Presentation</vt:lpstr>
      <vt:lpstr>Mycorrhizae are very important for plant P uptake</vt:lpstr>
      <vt:lpstr>Mycorrhizae are very important for plant P uptake</vt:lpstr>
      <vt:lpstr>PowerPoint Presentation</vt:lpstr>
      <vt:lpstr>PowerPoint Presentation</vt:lpstr>
      <vt:lpstr>P binds to things, is more available at moderate pH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might be the ecosystem impacts of fertilizer use?</vt:lpstr>
      <vt:lpstr>How do we avoid these?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74</cp:revision>
  <dcterms:created xsi:type="dcterms:W3CDTF">2019-10-09T16:23:36Z</dcterms:created>
  <dcterms:modified xsi:type="dcterms:W3CDTF">2023-10-09T19:22:12Z</dcterms:modified>
</cp:coreProperties>
</file>